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11"/>
  </p:notesMasterIdLst>
  <p:sldIdLst>
    <p:sldId id="359" r:id="rId3"/>
    <p:sldId id="353" r:id="rId4"/>
    <p:sldId id="348" r:id="rId5"/>
    <p:sldId id="360" r:id="rId6"/>
    <p:sldId id="374" r:id="rId7"/>
    <p:sldId id="373" r:id="rId8"/>
    <p:sldId id="375" r:id="rId9"/>
    <p:sldId id="3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72694" autoAdjust="0"/>
  </p:normalViewPr>
  <p:slideViewPr>
    <p:cSldViewPr snapToGrid="0">
      <p:cViewPr varScale="1">
        <p:scale>
          <a:sx n="115" d="100"/>
          <a:sy n="115" d="100"/>
        </p:scale>
        <p:origin x="43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C7484-1D7F-4C71-B686-6D17943DC2AE}"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173509-6175-422A-86DF-AA7BECE4EA3D}" type="slidenum">
              <a:rPr lang="en-US" smtClean="0"/>
              <a:t>‹#›</a:t>
            </a:fld>
            <a:endParaRPr lang="en-US"/>
          </a:p>
        </p:txBody>
      </p:sp>
    </p:spTree>
    <p:extLst>
      <p:ext uri="{BB962C8B-B14F-4D97-AF65-F5344CB8AC3E}">
        <p14:creationId xmlns:p14="http://schemas.microsoft.com/office/powerpoint/2010/main" val="345836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project located in the Historic District or the Historic Impact Area? </a:t>
            </a:r>
            <a:r>
              <a:rPr lang="en-US" sz="1000" b="0" i="1" dirty="0">
                <a:solidFill>
                  <a:schemeClr val="tx2"/>
                </a:solidFill>
              </a:rPr>
              <a:t>**This question is MANDATORY if applicable to the project**</a:t>
            </a:r>
            <a:endParaRPr lang="en-US" dirty="0"/>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scope of the project? </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the site. Answer questions such as: </a:t>
            </a:r>
          </a:p>
          <a:p>
            <a:endParaRPr lang="en-US" dirty="0"/>
          </a:p>
          <a:p>
            <a:pPr marL="171450" indent="-171450">
              <a:buFont typeface="Arial" panose="020B0604020202020204" pitchFamily="34" charset="0"/>
              <a:buChar char="•"/>
            </a:pPr>
            <a:r>
              <a:rPr lang="en-US" dirty="0"/>
              <a:t>What is the site currently used for?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does the landscape of the site look like? </a:t>
            </a:r>
          </a:p>
          <a:p>
            <a:pPr marL="171450" indent="-171450">
              <a:buFont typeface="Arial" panose="020B0604020202020204" pitchFamily="34" charset="0"/>
              <a:buChar char="•"/>
            </a:pPr>
            <a:r>
              <a:rPr lang="en-US" dirty="0"/>
              <a:t>Is the project in the campus historic district, or historic impact area? </a:t>
            </a:r>
          </a:p>
          <a:p>
            <a:pPr marL="171450" indent="-171450">
              <a:buFont typeface="Arial" panose="020B0604020202020204" pitchFamily="34" charset="0"/>
              <a:buChar char="•"/>
            </a:pPr>
            <a:r>
              <a:rPr lang="en-US" dirty="0"/>
              <a:t>Is it adjacent to a lake, pond, wetland, or conservation area? </a:t>
            </a:r>
          </a:p>
          <a:p>
            <a:pPr marL="171450" indent="-171450">
              <a:buFont typeface="Arial" panose="020B0604020202020204" pitchFamily="34" charset="0"/>
              <a:buChar char="•"/>
            </a:pPr>
            <a:r>
              <a:rPr lang="en-US" dirty="0"/>
              <a:t>What other features need to be shared with the committee about the site or surrounding areas?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98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this slide to provide an overview of the site’s existing conditions that may impact the building design and site layout. Answer questions such 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building on the National Register of Historic Places (NRHP), or contributing to the campus historic district?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Has the building been deemed eligible for listing on the NRHP by the Florida Division of Historic Resources? (Reference the PMOA)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 exterior addition to a historic building should only be considered after determining that requirements for a new or continuing use cannot be successfully met by altering interior spaces. Why is an addition required?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are the character defining features of the surrounding buildings?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are the architecturally significant characteristics of the building being rehabilitated/renovated/restored (if applicable)?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other site conditions should the committee be aware of that may impact the site or building design?</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094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proposed site plan. Discuss the ways in which the site conditions influenced the design. Answer questions such as: </a:t>
            </a:r>
          </a:p>
          <a:p>
            <a:endParaRPr lang="en-US" dirty="0"/>
          </a:p>
          <a:p>
            <a:pPr marL="171450" indent="-171450">
              <a:buFont typeface="Arial" panose="020B0604020202020204" pitchFamily="34" charset="0"/>
              <a:buChar char="•"/>
            </a:pPr>
            <a:r>
              <a:rPr lang="en-US" dirty="0"/>
              <a:t>How does the historic context of the site influence the site design?</a:t>
            </a:r>
          </a:p>
          <a:p>
            <a:pPr marL="171450" indent="-171450">
              <a:buFont typeface="Arial" panose="020B0604020202020204" pitchFamily="34" charset="0"/>
              <a:buChar char="•"/>
            </a:pPr>
            <a:r>
              <a:rPr lang="en-US" b="0" dirty="0"/>
              <a:t>How does the placement of the building thoughtfully consider building setbacks, building height and infill requirements recommended by the Secretary of the Interior for new buildings in historic districts?</a:t>
            </a:r>
          </a:p>
          <a:p>
            <a:pPr marL="171450" indent="-171450">
              <a:buFont typeface="Arial" panose="020B0604020202020204" pitchFamily="34" charset="0"/>
              <a:buChar char="•"/>
            </a:pPr>
            <a:r>
              <a:rPr lang="en-US" b="0" dirty="0"/>
              <a:t>How will the site layout and building orientation be cohesive with existing pedestrian connections?</a:t>
            </a:r>
          </a:p>
          <a:p>
            <a:pPr marL="171450" indent="-171450">
              <a:buFont typeface="Arial" panose="020B0604020202020204" pitchFamily="34" charset="0"/>
              <a:buChar char="•"/>
            </a:pPr>
            <a:r>
              <a:rPr lang="en-US" b="0" dirty="0"/>
              <a:t>Are there any utility conflicts?</a:t>
            </a:r>
          </a:p>
          <a:p>
            <a:pPr marL="171450" indent="-171450">
              <a:buFont typeface="Arial" panose="020B0604020202020204" pitchFamily="34" charset="0"/>
              <a:buChar char="•"/>
            </a:pPr>
            <a:r>
              <a:rPr lang="en-US" b="0" dirty="0"/>
              <a:t>Are there any significant site impacts that the committee should be aware of, such as tree removals that the Lakes, Vegetation &amp; Landscape committee has already reviewed and approved?</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5560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information about the building design, including proposed materials and finishes. For rehabilitation projects, what interior features have been identified and how will the project comply with the Secretary of the Interior’s Standards for Rehabilitation? Answer questions such as: </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What materials will be used, and how are the materials compatible with the neighboring buildings in color, scale and texture? </a:t>
            </a:r>
          </a:p>
          <a:p>
            <a:pPr marL="171450" indent="-171450">
              <a:buFont typeface="Arial" panose="020B0604020202020204" pitchFamily="34" charset="0"/>
              <a:buChar char="•"/>
            </a:pPr>
            <a:r>
              <a:rPr lang="en-US" dirty="0"/>
              <a:t>How does the rehabilitation project retain and preserve interior spaces, features and finishes that are important in defining the overall historic character of the building?</a:t>
            </a:r>
          </a:p>
          <a:p>
            <a:pPr marL="171450" indent="-171450">
              <a:buFont typeface="Arial" panose="020B0604020202020204" pitchFamily="34" charset="0"/>
              <a:buChar char="•"/>
            </a:pPr>
            <a:r>
              <a:rPr lang="en-US" dirty="0"/>
              <a:t>What significant changes will be made as part of the rehabilitation project?</a:t>
            </a:r>
          </a:p>
          <a:p>
            <a:pPr marL="171450" indent="-171450">
              <a:buFont typeface="Arial" panose="020B0604020202020204" pitchFamily="34" charset="0"/>
              <a:buChar char="•"/>
            </a:pPr>
            <a:r>
              <a:rPr lang="en-US" dirty="0"/>
              <a:t>How will interior features be protected during construction?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43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48049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122412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741637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94440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414125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1348736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5965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6852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4669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868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249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28575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5983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591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202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5396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6254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242412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0911280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5413515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41211249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257063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11853611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21356148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2686759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1181526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2739138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0643776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70447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9861808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33426843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8644083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165429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3837402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378923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1993359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1055877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5772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4519508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5519090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7661270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8305735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308265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95556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329989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06918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7003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3635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6323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258400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theme" Target="../theme/theme2.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1909185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37268034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nps.gov/orgs/1739/secretary-standards-treatment-historic-properties.htm" TargetMode="External"/><Relationship Id="rId3" Type="http://schemas.openxmlformats.org/officeDocument/2006/relationships/hyperlink" Target="https://facilities.ufl.edu/wp-content/uploads/plan/Appendix.D.pdf" TargetMode="External"/><Relationship Id="rId7" Type="http://schemas.openxmlformats.org/officeDocument/2006/relationships/hyperlink" Target="https://www.nps.gov/crps/tps/sustainability-guidelines/index.htm" TargetMode="External"/><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hyperlink" Target="https://facilities.ufl.edu/wp-content/uploads/forms/standards/UFDesignGuidelines.pdf" TargetMode="External"/><Relationship Id="rId5" Type="http://schemas.openxmlformats.org/officeDocument/2006/relationships/hyperlink" Target="https://facilities.ufl.edu/campus-planning/campus-master-plan/" TargetMode="External"/><Relationship Id="rId4" Type="http://schemas.openxmlformats.org/officeDocument/2006/relationships/hyperlink" Target="https://facilities.ufl.edu/wp-content/uploads/2024/01/Committee-Orientation-PHBS_011624.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MP10000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PHB&amp;S COMMITTEE MEETING</a:t>
            </a:r>
          </a:p>
        </p:txBody>
      </p:sp>
    </p:spTree>
    <p:extLst>
      <p:ext uri="{BB962C8B-B14F-4D97-AF65-F5344CB8AC3E}">
        <p14:creationId xmlns:p14="http://schemas.microsoft.com/office/powerpoint/2010/main" val="41750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94399" y="1506908"/>
            <a:ext cx="10697361" cy="4858267"/>
          </a:xfrm>
        </p:spPr>
        <p:txBody>
          <a:bodyPr/>
          <a:lstStyle/>
          <a:p>
            <a:pPr marL="228600" indent="-219075">
              <a:spcAft>
                <a:spcPts val="600"/>
              </a:spcAft>
              <a:buFont typeface="Arial" panose="020B0604020202020204" pitchFamily="34" charset="0"/>
              <a:buChar char="•"/>
            </a:pPr>
            <a:r>
              <a:rPr lang="en-US" sz="2800" b="1" dirty="0"/>
              <a:t>DO NOT INCLUDE FLOORPLANS</a:t>
            </a:r>
          </a:p>
          <a:p>
            <a:pPr marL="228600" indent="-219075">
              <a:buFont typeface="Arial" panose="020B0604020202020204" pitchFamily="34" charset="0"/>
              <a:buChar char="•"/>
            </a:pPr>
            <a:r>
              <a:rPr lang="en-US" dirty="0"/>
              <a:t>Use this template as a guide to build your presentation. </a:t>
            </a:r>
            <a:r>
              <a:rPr lang="en-US" b="1" dirty="0"/>
              <a:t>Not all slides </a:t>
            </a:r>
            <a:r>
              <a:rPr lang="en-US" dirty="0"/>
              <a:t>(or information on a slide)</a:t>
            </a:r>
            <a:r>
              <a:rPr lang="en-US" b="1" dirty="0"/>
              <a:t> may be applicable to your project</a:t>
            </a:r>
            <a:r>
              <a:rPr lang="en-US" dirty="0"/>
              <a:t>, and additional slides may still be needed.</a:t>
            </a:r>
            <a:br>
              <a:rPr lang="en-US" dirty="0"/>
            </a:br>
            <a:endParaRPr lang="en-US" dirty="0"/>
          </a:p>
          <a:p>
            <a:pPr marL="228600" indent="-219075">
              <a:buFont typeface="Arial" panose="020B0604020202020204" pitchFamily="34" charset="0"/>
              <a:buChar char="•"/>
            </a:pPr>
            <a:r>
              <a:rPr lang="en-US" dirty="0"/>
              <a:t>Read the suggestions in the ‘Notes’ section to help develop the content for each slide.</a:t>
            </a:r>
            <a:br>
              <a:rPr lang="en-US" dirty="0"/>
            </a:br>
            <a:endParaRPr lang="en-US" dirty="0"/>
          </a:p>
          <a:p>
            <a:pPr marL="228600" indent="-219075">
              <a:buFont typeface="Arial" panose="020B0604020202020204" pitchFamily="34" charset="0"/>
              <a:buChar char="•"/>
            </a:pPr>
            <a:r>
              <a:rPr lang="en-US" dirty="0"/>
              <a:t>Throughout the template, refer the resources below to assist with answering questions:</a:t>
            </a:r>
            <a:endParaRPr lang="en-US" sz="14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4" name="Table 3">
            <a:extLst>
              <a:ext uri="{FF2B5EF4-FFF2-40B4-BE49-F238E27FC236}">
                <a16:creationId xmlns:a16="http://schemas.microsoft.com/office/drawing/2014/main" id="{8789CFB4-EBFE-021D-E194-6929072F8214}"/>
              </a:ext>
            </a:extLst>
          </p:cNvPr>
          <p:cNvGraphicFramePr>
            <a:graphicFrameLocks noGrp="1"/>
          </p:cNvGraphicFramePr>
          <p:nvPr>
            <p:extLst>
              <p:ext uri="{D42A27DB-BD31-4B8C-83A1-F6EECF244321}">
                <p14:modId xmlns:p14="http://schemas.microsoft.com/office/powerpoint/2010/main" val="1584265506"/>
              </p:ext>
            </p:extLst>
          </p:nvPr>
        </p:nvGraphicFramePr>
        <p:xfrm>
          <a:off x="427439" y="4490387"/>
          <a:ext cx="9805642" cy="1493520"/>
        </p:xfrm>
        <a:graphic>
          <a:graphicData uri="http://schemas.openxmlformats.org/drawingml/2006/table">
            <a:tbl>
              <a:tblPr firstRow="1" bandRow="1">
                <a:tableStyleId>{5C22544A-7EE6-4342-B048-85BDC9FD1C3A}</a:tableStyleId>
              </a:tblPr>
              <a:tblGrid>
                <a:gridCol w="4902821">
                  <a:extLst>
                    <a:ext uri="{9D8B030D-6E8A-4147-A177-3AD203B41FA5}">
                      <a16:colId xmlns:a16="http://schemas.microsoft.com/office/drawing/2014/main" val="4289078157"/>
                    </a:ext>
                  </a:extLst>
                </a:gridCol>
                <a:gridCol w="4902821">
                  <a:extLst>
                    <a:ext uri="{9D8B030D-6E8A-4147-A177-3AD203B41FA5}">
                      <a16:colId xmlns:a16="http://schemas.microsoft.com/office/drawing/2014/main" val="3705393825"/>
                    </a:ext>
                  </a:extLst>
                </a:gridCol>
              </a:tblGrid>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3">
                            <a:extLst>
                              <a:ext uri="{A12FA001-AC4F-418D-AE19-62706E023703}">
                                <ahyp:hlinkClr xmlns:ahyp="http://schemas.microsoft.com/office/drawing/2018/hyperlinkcolor" val="tx"/>
                              </a:ext>
                            </a:extLst>
                          </a:hlinkClick>
                        </a:rPr>
                        <a:t>Historic District &amp; Archaeology</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a:buFont typeface="Arial" panose="020B0604020202020204" pitchFamily="34" charset="0"/>
                        <a:buChar char="•"/>
                      </a:pPr>
                      <a:r>
                        <a:rPr lang="en-US" sz="1400" b="0" dirty="0">
                          <a:solidFill>
                            <a:schemeClr val="accent2"/>
                          </a:solidFill>
                          <a:latin typeface="+mn-lt"/>
                          <a:hlinkClick r:id="rId4">
                            <a:extLst>
                              <a:ext uri="{A12FA001-AC4F-418D-AE19-62706E023703}">
                                <ahyp:hlinkClr xmlns:ahyp="http://schemas.microsoft.com/office/drawing/2018/hyperlinkcolor" val="tx"/>
                              </a:ext>
                            </a:extLst>
                          </a:hlinkClick>
                        </a:rPr>
                        <a:t>About the PHB&amp;S Committee</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6978687"/>
                  </a:ext>
                </a:extLst>
              </a:tr>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5">
                            <a:extLst>
                              <a:ext uri="{A12FA001-AC4F-418D-AE19-62706E023703}">
                                <ahyp:hlinkClr xmlns:ahyp="http://schemas.microsoft.com/office/drawing/2018/hyperlinkcolor" val="tx"/>
                              </a:ext>
                            </a:extLst>
                          </a:hlinkClick>
                        </a:rPr>
                        <a:t>Campus Master Plan</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6">
                            <a:extLst>
                              <a:ext uri="{A12FA001-AC4F-418D-AE19-62706E023703}">
                                <ahyp:hlinkClr xmlns:ahyp="http://schemas.microsoft.com/office/drawing/2018/hyperlinkcolor" val="tx"/>
                              </a:ext>
                            </a:extLst>
                          </a:hlinkClick>
                        </a:rPr>
                        <a:t>Campus Design Guidelines</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371343"/>
                  </a:ext>
                </a:extLst>
              </a:tr>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7">
                            <a:extLst>
                              <a:ext uri="{A12FA001-AC4F-418D-AE19-62706E023703}">
                                <ahyp:hlinkClr xmlns:ahyp="http://schemas.microsoft.com/office/drawing/2018/hyperlinkcolor" val="tx"/>
                              </a:ext>
                            </a:extLst>
                          </a:hlinkClick>
                        </a:rPr>
                        <a:t>The Secretary of the Interior’s Guidelines on Sustainability for Rehabilitating Historic Buildings</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8">
                            <a:extLst>
                              <a:ext uri="{A12FA001-AC4F-418D-AE19-62706E023703}">
                                <ahyp:hlinkClr xmlns:ahyp="http://schemas.microsoft.com/office/drawing/2018/hyperlinkcolor" val="tx"/>
                              </a:ext>
                            </a:extLst>
                          </a:hlinkClick>
                        </a:rPr>
                        <a:t>Secretary of the Interior’s Standards for the Treatment of Historic Properties</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860542"/>
                  </a:ext>
                </a:extLst>
              </a:tr>
            </a:tbl>
          </a:graphicData>
        </a:graphic>
      </p:graphicFrame>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8" y="2992437"/>
            <a:ext cx="5827071" cy="3865563"/>
          </a:xfrm>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 which is in the Historic Impact Area</a:t>
            </a:r>
          </a:p>
          <a:p>
            <a:pPr marL="228600" indent="-219075">
              <a:spcAft>
                <a:spcPts val="1000"/>
              </a:spcAft>
              <a:buFont typeface="Arial" panose="020B0604020202020204" pitchFamily="34" charset="0"/>
              <a:buChar char="•"/>
            </a:pPr>
            <a:r>
              <a:rPr lang="en-US" dirty="0"/>
              <a:t>Example: The scope of this project is to build a 4,000SF addition</a:t>
            </a:r>
          </a:p>
          <a:p>
            <a:pPr marL="228600" indent="-219075">
              <a:spcAft>
                <a:spcPts val="1000"/>
              </a:spcAft>
              <a:buFont typeface="Arial" panose="020B0604020202020204" pitchFamily="34" charset="0"/>
              <a:buChar char="•"/>
            </a:pPr>
            <a:r>
              <a:rPr lang="en-US" dirty="0"/>
              <a:t>Example: The purpose of the project is..</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Overview</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Currently, the site is primarily used for..</a:t>
            </a:r>
          </a:p>
          <a:p>
            <a:pPr marL="228600" indent="-219075">
              <a:spcAft>
                <a:spcPts val="1000"/>
              </a:spcAft>
              <a:buFont typeface="Arial" panose="020B0604020202020204" pitchFamily="34" charset="0"/>
              <a:buChar char="•"/>
            </a:pPr>
            <a:r>
              <a:rPr lang="en-US" dirty="0"/>
              <a:t>Example: The buildings and land uses surrounding the site include..</a:t>
            </a:r>
          </a:p>
          <a:p>
            <a:pPr marL="228600" indent="-219075">
              <a:spcAft>
                <a:spcPts val="1000"/>
              </a:spcAft>
              <a:buFont typeface="Arial" panose="020B0604020202020204" pitchFamily="34" charset="0"/>
              <a:buChar char="•"/>
            </a:pPr>
            <a:r>
              <a:rPr lang="en-US" dirty="0"/>
              <a:t>Example: The site is in the historic impact area</a:t>
            </a:r>
          </a:p>
          <a:p>
            <a:pPr marL="228600" indent="-219075">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closer view of the project's location and/or photos</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302152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Conditions</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_________ Hall is listed on the National Register of Historic Places (NRHP)</a:t>
            </a:r>
          </a:p>
          <a:p>
            <a:pPr marL="228600" indent="-219075">
              <a:spcAft>
                <a:spcPts val="1000"/>
              </a:spcAft>
              <a:buFont typeface="Arial" panose="020B0604020202020204" pitchFamily="34" charset="0"/>
              <a:buChar char="•"/>
            </a:pPr>
            <a:r>
              <a:rPr lang="en-US" dirty="0"/>
              <a:t>Example: The surrounding buildings are Collegiate gothic style with red brick, and have gable roofs with flat red clay tiles </a:t>
            </a:r>
          </a:p>
          <a:p>
            <a:pPr marL="9525"/>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photos of the site/building and surrounding buildings/area</a:t>
            </a:r>
          </a:p>
          <a:p>
            <a:pPr marL="9525" algn="ctr"/>
            <a:endParaRPr lang="en-US" i="1" dirty="0">
              <a:solidFill>
                <a:srgbClr val="FA4616"/>
              </a:solidFill>
            </a:endParaRPr>
          </a:p>
          <a:p>
            <a:pPr marL="9525" algn="ctr"/>
            <a:r>
              <a:rPr lang="en-US" sz="1600" i="1" dirty="0">
                <a:solidFill>
                  <a:srgbClr val="FA4616"/>
                </a:solidFill>
              </a:rPr>
              <a:t>*Note: This may require more than one slide</a:t>
            </a:r>
            <a:endParaRPr lang="en-US" sz="1600" dirty="0"/>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3607099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placement for the building on the project site was determined by..</a:t>
            </a:r>
          </a:p>
          <a:p>
            <a:pPr marL="228600" indent="-219075">
              <a:spcAft>
                <a:spcPts val="1000"/>
              </a:spcAft>
              <a:buFont typeface="Arial" panose="020B0604020202020204" pitchFamily="34" charset="0"/>
              <a:buChar char="•"/>
            </a:pPr>
            <a:r>
              <a:rPr lang="en-US" dirty="0"/>
              <a:t>Example: The site layout is cohesive with surrounding areas because..	</a:t>
            </a:r>
          </a:p>
          <a:p>
            <a:pPr marL="228600" indent="-219075">
              <a:spcAft>
                <a:spcPts val="1000"/>
              </a:spcAft>
              <a:buFont typeface="Arial" panose="020B0604020202020204" pitchFamily="34" charset="0"/>
              <a:buChar char="•"/>
            </a:pPr>
            <a:r>
              <a:rPr lang="en-US" dirty="0"/>
              <a:t>Example: The LVL committee reviewed and approved the tree impacts on..</a:t>
            </a:r>
          </a:p>
          <a:p>
            <a:pPr marL="228600" indent="-219075">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the site plan</a:t>
            </a: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03195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addition is incorporating red brick, cast stone and clay tiles on the roof</a:t>
            </a:r>
          </a:p>
          <a:p>
            <a:pPr marL="228600" indent="-219075">
              <a:spcAft>
                <a:spcPts val="1000"/>
              </a:spcAft>
              <a:buFont typeface="Arial" panose="020B0604020202020204" pitchFamily="34" charset="0"/>
              <a:buChar char="•"/>
            </a:pPr>
            <a:r>
              <a:rPr lang="en-US" dirty="0"/>
              <a:t>Example: The arched entryway will not be impacted by the project</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building renderings or examples of materials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846469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1052</Words>
  <Application>Microsoft Office PowerPoint</Application>
  <PresentationFormat>Widescreen</PresentationFormat>
  <Paragraphs>89</Paragraphs>
  <Slides>8</Slides>
  <Notes>7</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8</vt:i4>
      </vt:variant>
    </vt:vector>
  </HeadingPairs>
  <TitlesOfParts>
    <vt:vector size="27"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MP10000 CENTURY TOWER)</vt:lpstr>
      <vt:lpstr>PRESENTATION GUIDELINES</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MP10000 CENTURY TOWER)</dc:title>
  <dc:creator>Mandell,Rachel C</dc:creator>
  <cp:lastModifiedBy>Mandell,Rachel C</cp:lastModifiedBy>
  <cp:revision>21</cp:revision>
  <dcterms:created xsi:type="dcterms:W3CDTF">2024-01-25T21:34:27Z</dcterms:created>
  <dcterms:modified xsi:type="dcterms:W3CDTF">2024-04-02T11:22:55Z</dcterms:modified>
</cp:coreProperties>
</file>